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7" r:id="rId1"/>
  </p:sldMasterIdLst>
  <p:handoutMasterIdLst>
    <p:handoutMasterId r:id="rId33"/>
  </p:handoutMasterIdLst>
  <p:sldIdLst>
    <p:sldId id="256" r:id="rId2"/>
    <p:sldId id="291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5" r:id="rId12"/>
    <p:sldId id="271" r:id="rId13"/>
    <p:sldId id="266" r:id="rId14"/>
    <p:sldId id="267" r:id="rId15"/>
    <p:sldId id="268" r:id="rId16"/>
    <p:sldId id="269" r:id="rId17"/>
    <p:sldId id="286" r:id="rId18"/>
    <p:sldId id="270" r:id="rId19"/>
    <p:sldId id="272" r:id="rId20"/>
    <p:sldId id="273" r:id="rId21"/>
    <p:sldId id="288" r:id="rId22"/>
    <p:sldId id="275" r:id="rId23"/>
    <p:sldId id="287" r:id="rId24"/>
    <p:sldId id="289" r:id="rId25"/>
    <p:sldId id="277" r:id="rId26"/>
    <p:sldId id="276" r:id="rId27"/>
    <p:sldId id="290" r:id="rId28"/>
    <p:sldId id="279" r:id="rId29"/>
    <p:sldId id="280" r:id="rId30"/>
    <p:sldId id="281" r:id="rId31"/>
    <p:sldId id="278" r:id="rId32"/>
  </p:sldIdLst>
  <p:sldSz cx="9144000" cy="6858000" type="screen4x3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80947-6D83-4CEC-BCB2-52B60A492653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21BA0-9561-4145-A311-0E85140B65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573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0808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31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084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8237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2594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969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5404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7813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40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60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09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183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762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047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7692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16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500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C073C1D-648C-4AED-820C-DA2BAF0C6B0A}" type="datetimeFigureOut">
              <a:rPr lang="cs-CZ" smtClean="0"/>
              <a:t>27. 8. 2017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8FB9285-CE20-43EF-AB5C-8D55CBE9E9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54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9071" y="2081347"/>
            <a:ext cx="8416834" cy="853441"/>
          </a:xfrm>
        </p:spPr>
        <p:txBody>
          <a:bodyPr>
            <a:noAutofit/>
          </a:bodyPr>
          <a:lstStyle/>
          <a:p>
            <a:pPr algn="ctr"/>
            <a:r>
              <a:rPr lang="cs-CZ" sz="11500" b="1" dirty="0" smtClean="0">
                <a:solidFill>
                  <a:srgbClr val="00B050"/>
                </a:solidFill>
              </a:rPr>
              <a:t>VÍTEJTE!</a:t>
            </a:r>
            <a:endParaRPr lang="cs-CZ" sz="11500" b="1" dirty="0">
              <a:solidFill>
                <a:srgbClr val="00B05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102" y="3204864"/>
            <a:ext cx="4488771" cy="193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3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0" y="148255"/>
            <a:ext cx="7773338" cy="827105"/>
          </a:xfrm>
        </p:spPr>
        <p:txBody>
          <a:bodyPr/>
          <a:lstStyle/>
          <a:p>
            <a:r>
              <a:rPr lang="cs-CZ" b="1" dirty="0" smtClean="0">
                <a:solidFill>
                  <a:srgbClr val="660066"/>
                </a:solidFill>
              </a:rPr>
              <a:t>Celostátní akce</a:t>
            </a:r>
            <a:endParaRPr lang="cs-CZ" b="1" dirty="0">
              <a:solidFill>
                <a:srgbClr val="660066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61258" y="3822678"/>
            <a:ext cx="45110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b="1" dirty="0" smtClean="0"/>
              <a:t>Týden knihoven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Beseda s Jarmilou Pospíšilovou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b="1" dirty="0" smtClean="0"/>
              <a:t>Březen – měsíc čtenářů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Zdravotní přednáška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b="1" dirty="0" smtClean="0"/>
              <a:t>Den poezie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000" dirty="0" smtClean="0"/>
              <a:t>Poezie blízká všem</a:t>
            </a: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6735" r="3873" b="10167"/>
          <a:stretch/>
        </p:blipFill>
        <p:spPr>
          <a:xfrm>
            <a:off x="4878526" y="3998095"/>
            <a:ext cx="3782379" cy="2472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91" y="1053000"/>
            <a:ext cx="3323771" cy="2492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98" y="1052999"/>
            <a:ext cx="3427292" cy="2570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8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4856" y="0"/>
            <a:ext cx="8652680" cy="1596177"/>
          </a:xfrm>
        </p:spPr>
        <p:txBody>
          <a:bodyPr>
            <a:normAutofit/>
          </a:bodyPr>
          <a:lstStyle/>
          <a:p>
            <a:r>
              <a:rPr lang="cs-CZ" sz="3400" b="1" dirty="0" smtClean="0">
                <a:solidFill>
                  <a:srgbClr val="660066"/>
                </a:solidFill>
              </a:rPr>
              <a:t>Spolupráce s místními spisovateli</a:t>
            </a:r>
            <a:endParaRPr lang="cs-CZ" sz="3400" b="1" dirty="0">
              <a:solidFill>
                <a:srgbClr val="660066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4" y="1466849"/>
            <a:ext cx="3086100" cy="2314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87" y="1414461"/>
            <a:ext cx="37719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8"/>
          <a:stretch/>
        </p:blipFill>
        <p:spPr>
          <a:xfrm>
            <a:off x="662131" y="4250076"/>
            <a:ext cx="3831549" cy="2203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12" y="4380449"/>
            <a:ext cx="2914650" cy="194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11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2418" y="2490861"/>
            <a:ext cx="7773338" cy="1596177"/>
          </a:xfrm>
        </p:spPr>
        <p:txBody>
          <a:bodyPr>
            <a:noAutofit/>
          </a:bodyPr>
          <a:lstStyle/>
          <a:p>
            <a:r>
              <a:rPr lang="cs-CZ" sz="6600" b="1" dirty="0" smtClean="0">
                <a:solidFill>
                  <a:srgbClr val="660066"/>
                </a:solidFill>
              </a:rPr>
              <a:t>Netradiční akce </a:t>
            </a:r>
            <a:br>
              <a:rPr lang="cs-CZ" sz="6600" b="1" dirty="0" smtClean="0">
                <a:solidFill>
                  <a:srgbClr val="660066"/>
                </a:solidFill>
              </a:rPr>
            </a:br>
            <a:r>
              <a:rPr lang="cs-CZ" sz="6600" b="1" dirty="0" smtClean="0">
                <a:solidFill>
                  <a:srgbClr val="660066"/>
                </a:solidFill>
              </a:rPr>
              <a:t>v knihovně</a:t>
            </a:r>
            <a:endParaRPr lang="cs-CZ" sz="66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3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8873" y="200297"/>
            <a:ext cx="7773338" cy="413656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660066"/>
                </a:solidFill>
              </a:rPr>
              <a:t/>
            </a:r>
            <a:br>
              <a:rPr lang="cs-CZ" b="1" dirty="0" smtClean="0">
                <a:solidFill>
                  <a:srgbClr val="660066"/>
                </a:solidFill>
              </a:rPr>
            </a:br>
            <a:r>
              <a:rPr lang="cs-CZ" b="1" dirty="0" smtClean="0">
                <a:solidFill>
                  <a:srgbClr val="660066"/>
                </a:solidFill>
              </a:rPr>
              <a:t>Aprílový pátek v knihovně</a:t>
            </a:r>
            <a:endParaRPr lang="cs-CZ" b="1" dirty="0">
              <a:solidFill>
                <a:srgbClr val="660066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3" y="1090272"/>
            <a:ext cx="3332752" cy="2499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3" y="4119155"/>
            <a:ext cx="3221622" cy="2416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05" y="1190897"/>
            <a:ext cx="3294795" cy="2471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23" y="4238937"/>
            <a:ext cx="3117023" cy="2337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2"/>
          <a:stretch/>
        </p:blipFill>
        <p:spPr>
          <a:xfrm rot="21213719">
            <a:off x="3097310" y="2681061"/>
            <a:ext cx="3178629" cy="1809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602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5663" y="478972"/>
            <a:ext cx="7773338" cy="812615"/>
          </a:xfrm>
        </p:spPr>
        <p:txBody>
          <a:bodyPr/>
          <a:lstStyle/>
          <a:p>
            <a:r>
              <a:rPr lang="cs-CZ" b="1" dirty="0" smtClean="0">
                <a:solidFill>
                  <a:srgbClr val="660066"/>
                </a:solidFill>
              </a:rPr>
              <a:t>Meditace a sebepoznání</a:t>
            </a:r>
            <a:endParaRPr lang="cs-CZ" b="1" dirty="0">
              <a:solidFill>
                <a:srgbClr val="660066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8" y="1741716"/>
            <a:ext cx="4365895" cy="3274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91" y="1384663"/>
            <a:ext cx="3387634" cy="2540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91" y="4131676"/>
            <a:ext cx="2824223" cy="2118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8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0" y="156965"/>
            <a:ext cx="7773338" cy="783562"/>
          </a:xfrm>
        </p:spPr>
        <p:txBody>
          <a:bodyPr/>
          <a:lstStyle/>
          <a:p>
            <a:r>
              <a:rPr lang="cs-CZ" b="1" dirty="0" smtClean="0">
                <a:solidFill>
                  <a:srgbClr val="660066"/>
                </a:solidFill>
              </a:rPr>
              <a:t>Vánoční výstava</a:t>
            </a:r>
            <a:endParaRPr lang="cs-CZ" b="1" dirty="0">
              <a:solidFill>
                <a:srgbClr val="660066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100" y="1203960"/>
            <a:ext cx="3268980" cy="2179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61" y="1055914"/>
            <a:ext cx="3491049" cy="2327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25" y="3585753"/>
            <a:ext cx="4444639" cy="29630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3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740019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660066"/>
                </a:solidFill>
              </a:rPr>
              <a:t>Křest knihy </a:t>
            </a:r>
            <a:r>
              <a:rPr lang="cs-CZ" b="1" dirty="0" err="1" smtClean="0">
                <a:solidFill>
                  <a:srgbClr val="660066"/>
                </a:solidFill>
              </a:rPr>
              <a:t>jarmily</a:t>
            </a:r>
            <a:r>
              <a:rPr lang="cs-CZ" b="1" dirty="0" smtClean="0">
                <a:solidFill>
                  <a:srgbClr val="660066"/>
                </a:solidFill>
              </a:rPr>
              <a:t> </a:t>
            </a:r>
            <a:r>
              <a:rPr lang="cs-CZ" b="1" dirty="0" err="1" smtClean="0">
                <a:solidFill>
                  <a:srgbClr val="660066"/>
                </a:solidFill>
              </a:rPr>
              <a:t>pospíšilové</a:t>
            </a:r>
            <a:endParaRPr lang="cs-CZ" b="1" dirty="0">
              <a:solidFill>
                <a:srgbClr val="660066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2" y="1489165"/>
            <a:ext cx="3558464" cy="4744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083718"/>
            <a:ext cx="3886669" cy="291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40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152400"/>
            <a:ext cx="7773338" cy="1038225"/>
          </a:xfrm>
        </p:spPr>
        <p:txBody>
          <a:bodyPr/>
          <a:lstStyle/>
          <a:p>
            <a:r>
              <a:rPr lang="cs-CZ" b="1" dirty="0" smtClean="0">
                <a:solidFill>
                  <a:srgbClr val="660066"/>
                </a:solidFill>
              </a:rPr>
              <a:t>Den poezie: mladí recitátoři</a:t>
            </a:r>
            <a:endParaRPr lang="cs-CZ" b="1" dirty="0">
              <a:solidFill>
                <a:srgbClr val="66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36939" y="1088297"/>
            <a:ext cx="8614085" cy="3424107"/>
          </a:xfrm>
        </p:spPr>
        <p:txBody>
          <a:bodyPr>
            <a:normAutofit/>
          </a:bodyPr>
          <a:lstStyle/>
          <a:p>
            <a:r>
              <a:rPr lang="cs-CZ" sz="1800" dirty="0" smtClean="0"/>
              <a:t>Spolupráce se </a:t>
            </a:r>
            <a:r>
              <a:rPr lang="cs-CZ" sz="1800" b="1" dirty="0" err="1" smtClean="0"/>
              <a:t>zuš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němčice</a:t>
            </a:r>
            <a:r>
              <a:rPr lang="cs-CZ" sz="1800" b="1" dirty="0" smtClean="0"/>
              <a:t> nad hanou </a:t>
            </a:r>
          </a:p>
          <a:p>
            <a:pPr lvl="1"/>
            <a:r>
              <a:rPr lang="cs-CZ" sz="1700" dirty="0"/>
              <a:t>Žáci </a:t>
            </a:r>
            <a:r>
              <a:rPr lang="cs-CZ" sz="1700" b="1" dirty="0"/>
              <a:t>hudebních oborů </a:t>
            </a:r>
            <a:r>
              <a:rPr lang="cs-CZ" sz="1700" dirty="0"/>
              <a:t>součástí slavnostních akcí v </a:t>
            </a:r>
            <a:r>
              <a:rPr lang="cs-CZ" sz="1700" dirty="0" smtClean="0"/>
              <a:t>knihovně</a:t>
            </a:r>
            <a:endParaRPr lang="cs-CZ" sz="1700" dirty="0"/>
          </a:p>
          <a:p>
            <a:pPr lvl="1"/>
            <a:r>
              <a:rPr lang="cs-CZ" sz="1700" b="1" dirty="0" smtClean="0"/>
              <a:t>literárně </a:t>
            </a:r>
            <a:r>
              <a:rPr lang="cs-CZ" sz="1700" b="1" dirty="0"/>
              <a:t>dramatický obor </a:t>
            </a:r>
            <a:r>
              <a:rPr lang="cs-CZ" sz="1700" dirty="0"/>
              <a:t>pod vedením Zdeňky </a:t>
            </a:r>
            <a:r>
              <a:rPr lang="cs-CZ" sz="1700" dirty="0" err="1" smtClean="0"/>
              <a:t>gregorové</a:t>
            </a:r>
            <a:endParaRPr lang="cs-CZ" sz="17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5"/>
          <a:stretch/>
        </p:blipFill>
        <p:spPr>
          <a:xfrm>
            <a:off x="4079407" y="2664555"/>
            <a:ext cx="4753042" cy="2057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82"/>
          <a:stretch/>
        </p:blipFill>
        <p:spPr>
          <a:xfrm>
            <a:off x="6182803" y="4512404"/>
            <a:ext cx="2275633" cy="2012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r="3847" b="3318"/>
          <a:stretch/>
        </p:blipFill>
        <p:spPr>
          <a:xfrm>
            <a:off x="487999" y="3183667"/>
            <a:ext cx="3217161" cy="2657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1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0" y="481253"/>
            <a:ext cx="7773338" cy="774853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660066"/>
                </a:solidFill>
              </a:rPr>
              <a:t>Naučné besedy pro děti a mládež</a:t>
            </a:r>
            <a:endParaRPr lang="cs-CZ" b="1" dirty="0">
              <a:solidFill>
                <a:srgbClr val="66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43840" y="1428204"/>
            <a:ext cx="8900160" cy="5163095"/>
          </a:xfrm>
        </p:spPr>
        <p:txBody>
          <a:bodyPr>
            <a:normAutofit/>
          </a:bodyPr>
          <a:lstStyle/>
          <a:p>
            <a:r>
              <a:rPr lang="cs-CZ" sz="1800" dirty="0" smtClean="0"/>
              <a:t>Jednou z hlavních funkcí naší knihovny je </a:t>
            </a:r>
            <a:r>
              <a:rPr lang="cs-CZ" sz="1800" b="1" dirty="0" smtClean="0"/>
              <a:t>vedení dětí a mládeže ke</a:t>
            </a:r>
          </a:p>
          <a:p>
            <a:pPr marL="0" indent="0">
              <a:buNone/>
            </a:pPr>
            <a:r>
              <a:rPr lang="cs-CZ" sz="1800" b="1" dirty="0" smtClean="0"/>
              <a:t> čtenářství a zdokonalení jejich čtenářské Gramotnosti</a:t>
            </a:r>
            <a:endParaRPr lang="cs-CZ" sz="900" b="1" dirty="0" smtClean="0"/>
          </a:p>
          <a:p>
            <a:r>
              <a:rPr lang="cs-CZ" sz="1800" dirty="0" smtClean="0"/>
              <a:t>V průběhu besedy je vždy </a:t>
            </a:r>
          </a:p>
          <a:p>
            <a:pPr marL="0" indent="0">
              <a:buNone/>
            </a:pPr>
            <a:r>
              <a:rPr lang="cs-CZ" sz="1800" dirty="0" smtClean="0"/>
              <a:t>důležitá především </a:t>
            </a:r>
            <a:r>
              <a:rPr lang="cs-CZ" sz="1800" b="1" dirty="0" smtClean="0"/>
              <a:t>aktivita </a:t>
            </a:r>
          </a:p>
          <a:p>
            <a:pPr marL="0" indent="0">
              <a:buNone/>
            </a:pPr>
            <a:r>
              <a:rPr lang="cs-CZ" sz="1800" b="1" dirty="0" smtClean="0"/>
              <a:t>Dítěte samotného</a:t>
            </a:r>
            <a:endParaRPr lang="cs-CZ" sz="900" b="1" dirty="0" smtClean="0"/>
          </a:p>
          <a:p>
            <a:r>
              <a:rPr lang="cs-CZ" sz="1800" dirty="0" smtClean="0"/>
              <a:t>V roce 2016 bylo uspořádáno</a:t>
            </a:r>
          </a:p>
          <a:p>
            <a:pPr marL="0" indent="0">
              <a:buNone/>
            </a:pPr>
            <a:r>
              <a:rPr lang="cs-CZ" sz="1800" b="1" dirty="0" smtClean="0"/>
              <a:t>25 besed a 5 soutěží pro děti </a:t>
            </a:r>
          </a:p>
          <a:p>
            <a:pPr marL="0" indent="0">
              <a:buNone/>
            </a:pPr>
            <a:r>
              <a:rPr lang="cs-CZ" sz="1800" b="1" dirty="0" smtClean="0"/>
              <a:t>a Mládež/ </a:t>
            </a:r>
            <a:r>
              <a:rPr lang="cs-CZ" sz="1800" b="1" dirty="0" smtClean="0">
                <a:solidFill>
                  <a:srgbClr val="669900"/>
                </a:solidFill>
              </a:rPr>
              <a:t>rok 2017: 25 besed</a:t>
            </a:r>
          </a:p>
          <a:p>
            <a:pPr marL="0" indent="0">
              <a:buNone/>
            </a:pPr>
            <a:endParaRPr lang="cs-CZ" sz="800" b="1" dirty="0" smtClean="0">
              <a:solidFill>
                <a:srgbClr val="669900"/>
              </a:solidFill>
            </a:endParaRPr>
          </a:p>
          <a:p>
            <a:r>
              <a:rPr lang="cs-CZ" sz="1800" dirty="0" smtClean="0"/>
              <a:t>Spolupráce se vzdělávacími institucemi ve městě a okolí</a:t>
            </a:r>
          </a:p>
          <a:p>
            <a:pPr marL="0" indent="0">
              <a:buNone/>
            </a:pPr>
            <a:endParaRPr lang="cs-CZ" sz="500" dirty="0" smtClean="0"/>
          </a:p>
          <a:p>
            <a:pPr marL="0" indent="0" algn="ctr">
              <a:buNone/>
            </a:pPr>
            <a:r>
              <a:rPr lang="cs-CZ" sz="1800" b="1" dirty="0" smtClean="0">
                <a:solidFill>
                  <a:srgbClr val="660066"/>
                </a:solidFill>
              </a:rPr>
              <a:t>Cíl: vychovat čtenáře, kteří rádi čtou a rozumí tomu, co čtou </a:t>
            </a:r>
            <a:r>
              <a:rPr lang="cs-CZ" sz="1800" b="1" dirty="0" smtClean="0">
                <a:solidFill>
                  <a:srgbClr val="660066"/>
                </a:solidFill>
                <a:sym typeface="Wingdings" panose="05000000000000000000" pitchFamily="2" charset="2"/>
              </a:rPr>
              <a:t></a:t>
            </a:r>
            <a:endParaRPr lang="cs-CZ" sz="1800" b="1" dirty="0" smtClean="0">
              <a:solidFill>
                <a:srgbClr val="660066"/>
              </a:solidFill>
            </a:endParaRPr>
          </a:p>
          <a:p>
            <a:pPr marL="0" indent="0" algn="ctr">
              <a:buNone/>
            </a:pPr>
            <a:endParaRPr lang="cs-CZ" sz="2200" b="1" dirty="0">
              <a:solidFill>
                <a:srgbClr val="660066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4" y="2475096"/>
            <a:ext cx="3610444" cy="2707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384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862" y="217923"/>
            <a:ext cx="7773338" cy="1036111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660066"/>
                </a:solidFill>
              </a:rPr>
              <a:t>spolupráce s Mateřskými školami</a:t>
            </a:r>
            <a:endParaRPr lang="cs-CZ" b="1" dirty="0">
              <a:solidFill>
                <a:srgbClr val="66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792480" y="1080949"/>
            <a:ext cx="7761514" cy="4310743"/>
          </a:xfrm>
        </p:spPr>
        <p:txBody>
          <a:bodyPr/>
          <a:lstStyle/>
          <a:p>
            <a:pPr marL="0" indent="0" algn="ctr">
              <a:buNone/>
            </a:pPr>
            <a:r>
              <a:rPr lang="cs-CZ" b="1" dirty="0" err="1" smtClean="0"/>
              <a:t>Mš</a:t>
            </a:r>
            <a:r>
              <a:rPr lang="cs-CZ" b="1" dirty="0" smtClean="0"/>
              <a:t> </a:t>
            </a:r>
            <a:r>
              <a:rPr lang="cs-CZ" b="1" dirty="0" err="1" smtClean="0"/>
              <a:t>mořice</a:t>
            </a:r>
            <a:r>
              <a:rPr lang="cs-CZ" b="1" dirty="0" smtClean="0"/>
              <a:t>: „svět knihy“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9"/>
          <a:stretch/>
        </p:blipFill>
        <p:spPr>
          <a:xfrm>
            <a:off x="531222" y="1704156"/>
            <a:ext cx="3365863" cy="2176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7" y="4083230"/>
            <a:ext cx="3466012" cy="2599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82" y="2117060"/>
            <a:ext cx="4117703" cy="3088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40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862" y="263677"/>
            <a:ext cx="7773338" cy="1005566"/>
          </a:xfrm>
        </p:spPr>
        <p:txBody>
          <a:bodyPr/>
          <a:lstStyle/>
          <a:p>
            <a:r>
              <a:rPr lang="cs-CZ" b="1" dirty="0">
                <a:solidFill>
                  <a:srgbClr val="660066"/>
                </a:solidFill>
              </a:rPr>
              <a:t>Knihovna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330" y="1269243"/>
            <a:ext cx="8117476" cy="5390864"/>
          </a:xfrm>
        </p:spPr>
        <p:txBody>
          <a:bodyPr>
            <a:normAutofit/>
          </a:bodyPr>
          <a:lstStyle/>
          <a:p>
            <a:r>
              <a:rPr lang="cs-CZ" b="1" dirty="0"/>
              <a:t>První veřejná knihovna </a:t>
            </a:r>
            <a:r>
              <a:rPr lang="cs-CZ" dirty="0"/>
              <a:t>vznikla v Němčicích nad Hanou v roce 1946</a:t>
            </a:r>
          </a:p>
          <a:p>
            <a:r>
              <a:rPr lang="cs-CZ" dirty="0"/>
              <a:t>Od roku 1973 se jedná o </a:t>
            </a:r>
            <a:r>
              <a:rPr lang="cs-CZ" b="1" dirty="0"/>
              <a:t>městskou knihovnu s profesionálním pracovníkem</a:t>
            </a:r>
          </a:p>
          <a:p>
            <a:r>
              <a:rPr lang="cs-CZ" dirty="0"/>
              <a:t>Zpracování elektronické evidence a katalogizace fondu odstartovalo v roce </a:t>
            </a:r>
            <a:r>
              <a:rPr lang="cs-CZ" b="1" dirty="0"/>
              <a:t>1997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Od roku </a:t>
            </a:r>
            <a:r>
              <a:rPr lang="cs-CZ" b="1" dirty="0"/>
              <a:t>2003</a:t>
            </a:r>
            <a:r>
              <a:rPr lang="cs-CZ" dirty="0"/>
              <a:t> se plně využívá elektronický výpůjční protokol a katalog knih</a:t>
            </a:r>
          </a:p>
          <a:p>
            <a:r>
              <a:rPr lang="cs-CZ" b="1" dirty="0"/>
              <a:t>Přístup na internet </a:t>
            </a:r>
            <a:r>
              <a:rPr lang="cs-CZ" dirty="0"/>
              <a:t>je pro návštěvníky dostupný od roku 2000 </a:t>
            </a:r>
          </a:p>
          <a:p>
            <a:pPr lvl="1"/>
            <a:r>
              <a:rPr lang="cs-CZ" dirty="0"/>
              <a:t>bezplatně od roku 2005</a:t>
            </a:r>
          </a:p>
          <a:p>
            <a:r>
              <a:rPr lang="cs-CZ" dirty="0"/>
              <a:t>Součástí knihovny je od roku 2013 </a:t>
            </a:r>
            <a:r>
              <a:rPr lang="cs-CZ" b="1" dirty="0"/>
              <a:t>turistické informační centrum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78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356842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Mš</a:t>
            </a:r>
            <a:r>
              <a:rPr lang="cs-CZ" b="1" dirty="0" smtClean="0"/>
              <a:t> </a:t>
            </a:r>
            <a:r>
              <a:rPr lang="cs-CZ" b="1" dirty="0" err="1" smtClean="0"/>
              <a:t>němčice</a:t>
            </a:r>
            <a:r>
              <a:rPr lang="cs-CZ" b="1" dirty="0" smtClean="0"/>
              <a:t> nad hanou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77051" y="1245327"/>
            <a:ext cx="7665720" cy="4990011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„Kniha a její tvůrci“</a:t>
            </a:r>
          </a:p>
          <a:p>
            <a:r>
              <a:rPr lang="cs-CZ" sz="2400" b="1" dirty="0" smtClean="0"/>
              <a:t>„měsíc knihy se zvířátky“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51" y="2877362"/>
            <a:ext cx="3715657" cy="2786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18331" b="-7"/>
          <a:stretch/>
        </p:blipFill>
        <p:spPr>
          <a:xfrm>
            <a:off x="5823181" y="1353898"/>
            <a:ext cx="2745262" cy="1939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1"/>
          <a:stretch/>
        </p:blipFill>
        <p:spPr>
          <a:xfrm>
            <a:off x="4936969" y="3873339"/>
            <a:ext cx="3631474" cy="2228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01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8963" y="0"/>
            <a:ext cx="8049237" cy="1429486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660066"/>
                </a:solidFill>
              </a:rPr>
              <a:t>Spolupráce se základními školami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2800" b="1" dirty="0" err="1" smtClean="0"/>
              <a:t>Zš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němčice</a:t>
            </a:r>
            <a:r>
              <a:rPr lang="cs-CZ" sz="2800" b="1" dirty="0" smtClean="0"/>
              <a:t> nad hanou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330" y="1205043"/>
            <a:ext cx="7772870" cy="3424107"/>
          </a:xfrm>
        </p:spPr>
        <p:txBody>
          <a:bodyPr/>
          <a:lstStyle/>
          <a:p>
            <a:r>
              <a:rPr lang="cs-CZ" b="1" dirty="0" smtClean="0"/>
              <a:t>Shakespeare</a:t>
            </a:r>
          </a:p>
          <a:p>
            <a:r>
              <a:rPr lang="cs-CZ" b="1" dirty="0" smtClean="0"/>
              <a:t>Vánoce v české literatuře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06" y="1413767"/>
            <a:ext cx="3438995" cy="2579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2438465"/>
            <a:ext cx="3638550" cy="2728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9" y="3712369"/>
            <a:ext cx="3880023" cy="2910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26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55468" y="393236"/>
            <a:ext cx="7772870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b="1" dirty="0" err="1" smtClean="0"/>
              <a:t>Zš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němčice</a:t>
            </a:r>
            <a:r>
              <a:rPr lang="cs-CZ" sz="2800" b="1" dirty="0" smtClean="0"/>
              <a:t> nad hanou „ilustrátoři“</a:t>
            </a:r>
            <a:endParaRPr lang="cs-CZ" sz="2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05" y="1294326"/>
            <a:ext cx="3548292" cy="2661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20" y="1314481"/>
            <a:ext cx="3521418" cy="2641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7"/>
          <a:stretch/>
        </p:blipFill>
        <p:spPr>
          <a:xfrm>
            <a:off x="2473383" y="4345393"/>
            <a:ext cx="4137041" cy="2237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22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0" y="-162532"/>
            <a:ext cx="7773338" cy="1596177"/>
          </a:xfrm>
        </p:spPr>
        <p:txBody>
          <a:bodyPr>
            <a:normAutofit/>
          </a:bodyPr>
          <a:lstStyle/>
          <a:p>
            <a:r>
              <a:rPr lang="cs-CZ" sz="3200" b="1" dirty="0" err="1" smtClean="0"/>
              <a:t>Zš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němčice</a:t>
            </a:r>
            <a:r>
              <a:rPr lang="cs-CZ" sz="3200" b="1" dirty="0" smtClean="0"/>
              <a:t> nad hanou</a:t>
            </a:r>
            <a:br>
              <a:rPr lang="cs-CZ" sz="3200" b="1" dirty="0" smtClean="0"/>
            </a:br>
            <a:r>
              <a:rPr lang="cs-CZ" sz="2400" b="1" dirty="0" smtClean="0"/>
              <a:t>besedy pro družiny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71680" y="1433645"/>
            <a:ext cx="7772870" cy="3424107"/>
          </a:xfrm>
        </p:spPr>
        <p:txBody>
          <a:bodyPr/>
          <a:lstStyle/>
          <a:p>
            <a:r>
              <a:rPr lang="cs-CZ" b="1" dirty="0" smtClean="0"/>
              <a:t>Vánoční beseda</a:t>
            </a:r>
          </a:p>
          <a:p>
            <a:r>
              <a:rPr lang="cs-CZ" b="1" dirty="0" smtClean="0"/>
              <a:t>Vlčkův sešit špatností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2"/>
          <a:stretch/>
        </p:blipFill>
        <p:spPr>
          <a:xfrm>
            <a:off x="4358115" y="1341037"/>
            <a:ext cx="4370748" cy="2483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0"/>
          <a:stretch/>
        </p:blipFill>
        <p:spPr>
          <a:xfrm>
            <a:off x="4905189" y="4067784"/>
            <a:ext cx="3276599" cy="2062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b="15951"/>
          <a:stretch/>
        </p:blipFill>
        <p:spPr>
          <a:xfrm>
            <a:off x="411793" y="2983771"/>
            <a:ext cx="3672785" cy="24943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67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0" y="0"/>
            <a:ext cx="7773338" cy="1596177"/>
          </a:xfrm>
        </p:spPr>
        <p:txBody>
          <a:bodyPr>
            <a:normAutofit/>
          </a:bodyPr>
          <a:lstStyle/>
          <a:p>
            <a:r>
              <a:rPr lang="cs-CZ" sz="2800" b="1" dirty="0" err="1" smtClean="0"/>
              <a:t>Zš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němčice</a:t>
            </a:r>
            <a:r>
              <a:rPr lang="cs-CZ" sz="2800" b="1" dirty="0" smtClean="0"/>
              <a:t> nad hanou:</a:t>
            </a: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900" b="1" dirty="0" smtClean="0"/>
              <a:t/>
            </a:r>
            <a:br>
              <a:rPr lang="cs-CZ" sz="900" b="1" dirty="0" smtClean="0"/>
            </a:br>
            <a:r>
              <a:rPr lang="cs-CZ" sz="2000" b="1" dirty="0" smtClean="0"/>
              <a:t>projekt „Už jsem čtenář – knížka pro prvňáčka“</a:t>
            </a:r>
            <a:endParaRPr lang="cs-CZ" sz="2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80530" y="1300292"/>
            <a:ext cx="7772870" cy="3424107"/>
          </a:xfrm>
        </p:spPr>
        <p:txBody>
          <a:bodyPr>
            <a:normAutofit/>
          </a:bodyPr>
          <a:lstStyle/>
          <a:p>
            <a:r>
              <a:rPr lang="cs-CZ" sz="1800" dirty="0" smtClean="0"/>
              <a:t>Spisovatel/ ilustrátor</a:t>
            </a:r>
          </a:p>
          <a:p>
            <a:r>
              <a:rPr lang="cs-CZ" sz="1800" dirty="0" smtClean="0"/>
              <a:t>Klasické vs. Moderní pohádky</a:t>
            </a:r>
          </a:p>
          <a:p>
            <a:r>
              <a:rPr lang="cs-CZ" sz="1800" dirty="0" smtClean="0"/>
              <a:t>Už umím číst</a:t>
            </a:r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62" y="3012346"/>
            <a:ext cx="2971799" cy="22288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3" t="18106" b="19541"/>
          <a:stretch/>
        </p:blipFill>
        <p:spPr>
          <a:xfrm>
            <a:off x="3865940" y="4129009"/>
            <a:ext cx="4287460" cy="25435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t="26852" r="39027" b="27037"/>
          <a:stretch/>
        </p:blipFill>
        <p:spPr>
          <a:xfrm rot="5400000">
            <a:off x="4403886" y="1722880"/>
            <a:ext cx="2465395" cy="1900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8333" r="10278" b="10186"/>
          <a:stretch/>
        </p:blipFill>
        <p:spPr>
          <a:xfrm rot="5400000">
            <a:off x="6392601" y="1688814"/>
            <a:ext cx="2448000" cy="1951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870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487471"/>
          </a:xfrm>
        </p:spPr>
        <p:txBody>
          <a:bodyPr>
            <a:normAutofit fontScale="90000"/>
          </a:bodyPr>
          <a:lstStyle/>
          <a:p>
            <a:r>
              <a:rPr lang="cs-CZ" b="1" dirty="0" err="1" smtClean="0"/>
              <a:t>Zš</a:t>
            </a:r>
            <a:r>
              <a:rPr lang="cs-CZ" b="1" dirty="0" smtClean="0"/>
              <a:t> Nezamyslice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332" y="1203447"/>
            <a:ext cx="7772870" cy="3424107"/>
          </a:xfrm>
        </p:spPr>
        <p:txBody>
          <a:bodyPr>
            <a:normAutofit/>
          </a:bodyPr>
          <a:lstStyle/>
          <a:p>
            <a:r>
              <a:rPr lang="cs-CZ" sz="1900" b="1" dirty="0" smtClean="0"/>
              <a:t>Po stopách vodníka z Němčic n. h.</a:t>
            </a:r>
          </a:p>
          <a:p>
            <a:r>
              <a:rPr lang="cs-CZ" sz="1900" b="1" dirty="0" smtClean="0"/>
              <a:t>Poznáváme knihovnu</a:t>
            </a:r>
            <a:endParaRPr lang="cs-CZ" sz="19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46" y="2297275"/>
            <a:ext cx="4687603" cy="3515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16009" r="9445" b="7980"/>
          <a:stretch/>
        </p:blipFill>
        <p:spPr>
          <a:xfrm>
            <a:off x="481879" y="2961375"/>
            <a:ext cx="3387634" cy="2455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7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4040" y="296302"/>
            <a:ext cx="7863106" cy="116400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b="1" dirty="0" err="1" smtClean="0"/>
              <a:t>Zš</a:t>
            </a:r>
            <a:r>
              <a:rPr lang="cs-CZ" b="1" dirty="0" smtClean="0"/>
              <a:t> </a:t>
            </a:r>
            <a:r>
              <a:rPr lang="cs-CZ" b="1" dirty="0" err="1" smtClean="0"/>
              <a:t>klenovice</a:t>
            </a:r>
            <a:r>
              <a:rPr lang="cs-CZ" b="1" dirty="0" smtClean="0"/>
              <a:t> na </a:t>
            </a:r>
            <a:r>
              <a:rPr lang="cs-CZ" b="1" dirty="0" err="1" smtClean="0"/>
              <a:t>hané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2700" b="1" dirty="0" smtClean="0"/>
              <a:t>„Žil jsem jako kaskadér“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3" y="1750422"/>
            <a:ext cx="4920345" cy="3690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0" y="2124891"/>
            <a:ext cx="3396344" cy="2547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75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670" y="277325"/>
            <a:ext cx="8322190" cy="1565124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rgbClr val="660066"/>
                </a:solidFill>
              </a:rPr>
              <a:t>PRÁCE S ILUSTRACEMI A VÝZNAMY </a:t>
            </a:r>
            <a:r>
              <a:rPr lang="cs-CZ" sz="3200" b="1" dirty="0" smtClean="0">
                <a:solidFill>
                  <a:srgbClr val="660066"/>
                </a:solidFill>
              </a:rPr>
              <a:t>SLOV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2400" b="1" dirty="0" smtClean="0"/>
              <a:t>tzv. kresbičky slovní zásoby</a:t>
            </a:r>
            <a:endParaRPr lang="cs-CZ" sz="2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85330" y="1842449"/>
            <a:ext cx="7772870" cy="4271748"/>
          </a:xfrm>
        </p:spPr>
        <p:txBody>
          <a:bodyPr>
            <a:normAutofit/>
          </a:bodyPr>
          <a:lstStyle/>
          <a:p>
            <a:r>
              <a:rPr lang="cs-CZ" dirty="0" smtClean="0"/>
              <a:t>PŘIŘAĎTE K VYBRANÝM ILUSTRACÍM SPRÁVNÉ VÝZNAMY:</a:t>
            </a:r>
          </a:p>
          <a:p>
            <a:pPr marL="457200" lvl="1" indent="0" algn="ctr">
              <a:buNone/>
            </a:pPr>
            <a:endParaRPr lang="cs-CZ" sz="1200" b="1" dirty="0" smtClean="0"/>
          </a:p>
          <a:p>
            <a:pPr marL="457200" lvl="1" indent="0" algn="ctr">
              <a:buNone/>
            </a:pPr>
            <a:r>
              <a:rPr lang="cs-CZ" sz="4000" b="1" dirty="0" smtClean="0">
                <a:solidFill>
                  <a:srgbClr val="660066"/>
                </a:solidFill>
              </a:rPr>
              <a:t>VZRUŠUJÍCÍ</a:t>
            </a:r>
          </a:p>
          <a:p>
            <a:pPr marL="457200" lvl="1" indent="0" algn="ctr">
              <a:buNone/>
            </a:pPr>
            <a:r>
              <a:rPr lang="cs-CZ" sz="4000" b="1" dirty="0" smtClean="0">
                <a:solidFill>
                  <a:srgbClr val="660066"/>
                </a:solidFill>
              </a:rPr>
              <a:t>ŠUŠKANDA</a:t>
            </a:r>
          </a:p>
          <a:p>
            <a:pPr marL="457200" lvl="1" indent="0" algn="ctr">
              <a:buNone/>
            </a:pPr>
            <a:r>
              <a:rPr lang="cs-CZ" sz="4000" b="1" dirty="0" smtClean="0">
                <a:solidFill>
                  <a:srgbClr val="660066"/>
                </a:solidFill>
              </a:rPr>
              <a:t>ZAMASKOVAT</a:t>
            </a:r>
          </a:p>
          <a:p>
            <a:pPr marL="457200" lvl="1" indent="0" algn="ctr">
              <a:buNone/>
            </a:pPr>
            <a:r>
              <a:rPr lang="cs-CZ" sz="4000" b="1" dirty="0" smtClean="0">
                <a:solidFill>
                  <a:srgbClr val="660066"/>
                </a:solidFill>
              </a:rPr>
              <a:t>ZASNĚNÍ</a:t>
            </a:r>
          </a:p>
        </p:txBody>
      </p:sp>
    </p:spTree>
    <p:extLst>
      <p:ext uri="{BB962C8B-B14F-4D97-AF65-F5344CB8AC3E}">
        <p14:creationId xmlns:p14="http://schemas.microsoft.com/office/powerpoint/2010/main" val="248711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662" y="152400"/>
            <a:ext cx="7763813" cy="1438275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660066"/>
                </a:solidFill>
              </a:rPr>
              <a:t>Netradiční akce pro děti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1200" b="1" dirty="0" smtClean="0"/>
              <a:t/>
            </a:r>
            <a:br>
              <a:rPr lang="cs-CZ" sz="1200" b="1" dirty="0" smtClean="0"/>
            </a:br>
            <a:r>
              <a:rPr lang="cs-CZ" sz="3200" b="1" dirty="0" smtClean="0"/>
              <a:t>„Překvap svého učitele“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3" b="17580"/>
          <a:stretch/>
        </p:blipFill>
        <p:spPr>
          <a:xfrm>
            <a:off x="480332" y="1701029"/>
            <a:ext cx="3784960" cy="1952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3420" y="2236062"/>
            <a:ext cx="4280263" cy="3210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25" y="3933825"/>
            <a:ext cx="3468548" cy="2601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45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0" y="244050"/>
            <a:ext cx="7773338" cy="548431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„tvořivý čtenář: </a:t>
            </a:r>
            <a:r>
              <a:rPr lang="cs-CZ" sz="3200" b="1" dirty="0" err="1" smtClean="0"/>
              <a:t>kosprd</a:t>
            </a:r>
            <a:r>
              <a:rPr lang="cs-CZ" sz="3200" b="1" dirty="0" smtClean="0"/>
              <a:t> a telecí“</a:t>
            </a: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6" b="24415"/>
          <a:stretch/>
        </p:blipFill>
        <p:spPr>
          <a:xfrm>
            <a:off x="2071458" y="979410"/>
            <a:ext cx="4912816" cy="1667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9" y="3115491"/>
            <a:ext cx="3666309" cy="2749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25" y="3115491"/>
            <a:ext cx="3666310" cy="2749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40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8254" y="191681"/>
            <a:ext cx="7773338" cy="1596177"/>
          </a:xfrm>
        </p:spPr>
        <p:txBody>
          <a:bodyPr>
            <a:normAutofit/>
          </a:bodyPr>
          <a:lstStyle/>
          <a:p>
            <a:r>
              <a:rPr lang="cs-CZ" sz="4800" b="1" dirty="0" smtClean="0">
                <a:solidFill>
                  <a:srgbClr val="660066"/>
                </a:solidFill>
              </a:rPr>
              <a:t>NAŠE KNIHOVNA</a:t>
            </a:r>
            <a:endParaRPr lang="cs-CZ" sz="4800" b="1" dirty="0">
              <a:solidFill>
                <a:srgbClr val="66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01875" y="1637730"/>
            <a:ext cx="8742125" cy="5008731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cs-CZ" sz="2600" dirty="0" smtClean="0"/>
              <a:t>Současný počet knižních titulů: </a:t>
            </a:r>
            <a:r>
              <a:rPr lang="cs-CZ" sz="2600" b="1" dirty="0"/>
              <a:t>9</a:t>
            </a:r>
            <a:r>
              <a:rPr lang="cs-CZ" sz="2600" b="1" dirty="0" smtClean="0"/>
              <a:t> 709 knih</a:t>
            </a:r>
          </a:p>
          <a:p>
            <a:pPr>
              <a:spcAft>
                <a:spcPts val="600"/>
              </a:spcAft>
            </a:pPr>
            <a:r>
              <a:rPr lang="cs-CZ" sz="2600" dirty="0" smtClean="0"/>
              <a:t>FOND DOPLNĚN TITULY Z </a:t>
            </a:r>
            <a:r>
              <a:rPr lang="cs-CZ" sz="2600" b="1" dirty="0" smtClean="0"/>
              <a:t>REGIONÁLNÍHO FONDU PROSTĚJOVSKÉ KNIHOVNY</a:t>
            </a:r>
          </a:p>
          <a:p>
            <a:pPr>
              <a:spcAft>
                <a:spcPts val="600"/>
              </a:spcAft>
            </a:pPr>
            <a:r>
              <a:rPr lang="cs-CZ" sz="2600" dirty="0" smtClean="0"/>
              <a:t>MOŽNOST</a:t>
            </a:r>
            <a:r>
              <a:rPr lang="cs-CZ" sz="2600" b="1" dirty="0" smtClean="0"/>
              <a:t> MVS </a:t>
            </a:r>
            <a:r>
              <a:rPr lang="cs-CZ" sz="2600" dirty="0" smtClean="0"/>
              <a:t>PRO ČTENÁŘE </a:t>
            </a:r>
          </a:p>
          <a:p>
            <a:pPr lvl="1">
              <a:spcAft>
                <a:spcPts val="600"/>
              </a:spcAft>
            </a:pPr>
            <a:r>
              <a:rPr lang="cs-CZ" sz="2400" dirty="0" smtClean="0"/>
              <a:t>MĚSTSKÁ KNIHOVNA PROSTĚJOV, VĚDECKÁ KNIHOVNA V OLOMOUCI</a:t>
            </a:r>
          </a:p>
          <a:p>
            <a:pPr>
              <a:spcAft>
                <a:spcPts val="600"/>
              </a:spcAft>
            </a:pPr>
            <a:r>
              <a:rPr lang="cs-CZ" sz="2600" dirty="0" smtClean="0"/>
              <a:t>Registrovaní uživatelé za rok 2016: </a:t>
            </a:r>
            <a:r>
              <a:rPr lang="cs-CZ" sz="2600" b="1" dirty="0" smtClean="0"/>
              <a:t>217</a:t>
            </a:r>
            <a:r>
              <a:rPr lang="cs-CZ" sz="2600" dirty="0" smtClean="0"/>
              <a:t>/ </a:t>
            </a:r>
            <a:r>
              <a:rPr lang="cs-CZ" sz="2600" b="1" dirty="0" smtClean="0">
                <a:solidFill>
                  <a:srgbClr val="00B050"/>
                </a:solidFill>
              </a:rPr>
              <a:t>ROK 2017: 91</a:t>
            </a:r>
          </a:p>
          <a:p>
            <a:pPr lvl="1">
              <a:spcAft>
                <a:spcPts val="600"/>
              </a:spcAft>
            </a:pPr>
            <a:r>
              <a:rPr lang="cs-CZ" sz="2200" dirty="0"/>
              <a:t>z toho do 15 let: </a:t>
            </a:r>
            <a:r>
              <a:rPr lang="cs-CZ" sz="2200" b="1" dirty="0" smtClean="0"/>
              <a:t>108/ </a:t>
            </a:r>
            <a:r>
              <a:rPr lang="cs-CZ" sz="2200" b="1" dirty="0" smtClean="0">
                <a:solidFill>
                  <a:srgbClr val="00B050"/>
                </a:solidFill>
              </a:rPr>
              <a:t>ROK 2017: 32</a:t>
            </a:r>
          </a:p>
          <a:p>
            <a:pPr>
              <a:spcAft>
                <a:spcPts val="600"/>
              </a:spcAft>
            </a:pPr>
            <a:r>
              <a:rPr lang="cs-CZ" sz="2600" dirty="0" smtClean="0"/>
              <a:t>Počet výpůjček za rok 2016: </a:t>
            </a:r>
            <a:r>
              <a:rPr lang="cs-CZ" sz="2600" b="1" dirty="0" smtClean="0"/>
              <a:t>4 929 knih/ </a:t>
            </a:r>
            <a:r>
              <a:rPr lang="cs-CZ" sz="2600" b="1" dirty="0" smtClean="0">
                <a:solidFill>
                  <a:srgbClr val="00B050"/>
                </a:solidFill>
              </a:rPr>
              <a:t>ROK 2017: 3 472</a:t>
            </a:r>
          </a:p>
          <a:p>
            <a:pPr>
              <a:spcAft>
                <a:spcPts val="600"/>
              </a:spcAft>
            </a:pPr>
            <a:r>
              <a:rPr lang="cs-CZ" sz="2600" dirty="0" smtClean="0"/>
              <a:t>Návštěvníci knihovny za rok 2016: </a:t>
            </a:r>
            <a:r>
              <a:rPr lang="cs-CZ" sz="2600" b="1" dirty="0" smtClean="0"/>
              <a:t>4 311/ </a:t>
            </a:r>
            <a:r>
              <a:rPr lang="cs-CZ" sz="2600" b="1" dirty="0" smtClean="0">
                <a:solidFill>
                  <a:srgbClr val="00B050"/>
                </a:solidFill>
              </a:rPr>
              <a:t>ROK 2017: 2 664</a:t>
            </a:r>
          </a:p>
          <a:p>
            <a:pPr lvl="1">
              <a:spcAft>
                <a:spcPts val="600"/>
              </a:spcAft>
            </a:pPr>
            <a:r>
              <a:rPr lang="cs-CZ" sz="2200" dirty="0" smtClean="0"/>
              <a:t>Z toho </a:t>
            </a:r>
            <a:r>
              <a:rPr lang="cs-CZ" sz="2200" b="1" dirty="0" smtClean="0"/>
              <a:t>1 163 </a:t>
            </a:r>
            <a:r>
              <a:rPr lang="cs-CZ" sz="2200" b="1" dirty="0" smtClean="0">
                <a:solidFill>
                  <a:srgbClr val="00B050"/>
                </a:solidFill>
              </a:rPr>
              <a:t>(ROK 2017: 855) </a:t>
            </a:r>
            <a:r>
              <a:rPr lang="cs-CZ" sz="2200" dirty="0" smtClean="0"/>
              <a:t>navštívilo vzdělávací a kulturní akce</a:t>
            </a:r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57558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644225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„soutěž o nejlepší komiks“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1" y="1402080"/>
            <a:ext cx="3364885" cy="4759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/>
          <a:stretch/>
        </p:blipFill>
        <p:spPr>
          <a:xfrm>
            <a:off x="4537166" y="1950720"/>
            <a:ext cx="3625670" cy="3460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12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66280" y="479301"/>
            <a:ext cx="7772870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200" b="1" dirty="0" smtClean="0"/>
              <a:t>Soutěž „knižní detektiv“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510" y="1988787"/>
            <a:ext cx="4599170" cy="3449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0551" y="1988787"/>
            <a:ext cx="4599170" cy="3449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6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001" y="69668"/>
            <a:ext cx="7773338" cy="960661"/>
          </a:xfrm>
        </p:spPr>
        <p:txBody>
          <a:bodyPr/>
          <a:lstStyle/>
          <a:p>
            <a:r>
              <a:rPr lang="cs-CZ" b="1" dirty="0" smtClean="0">
                <a:solidFill>
                  <a:srgbClr val="660066"/>
                </a:solidFill>
              </a:rPr>
              <a:t>Česko zpívá koledy</a:t>
            </a:r>
            <a:endParaRPr lang="cs-CZ" b="1" dirty="0">
              <a:solidFill>
                <a:srgbClr val="660066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384">
            <a:off x="857509" y="1030329"/>
            <a:ext cx="7568321" cy="5045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8" y="1030329"/>
            <a:ext cx="7568321" cy="50455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594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3922" y="395136"/>
            <a:ext cx="7773338" cy="899701"/>
          </a:xfrm>
        </p:spPr>
        <p:txBody>
          <a:bodyPr/>
          <a:lstStyle/>
          <a:p>
            <a:r>
              <a:rPr lang="cs-CZ" b="1" dirty="0" smtClean="0">
                <a:solidFill>
                  <a:srgbClr val="660066"/>
                </a:solidFill>
              </a:rPr>
              <a:t>PROPAGACE KNIHOVNY</a:t>
            </a:r>
            <a:endParaRPr lang="cs-CZ" b="1" dirty="0">
              <a:solidFill>
                <a:srgbClr val="66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41022" y="1693884"/>
            <a:ext cx="8459138" cy="3309257"/>
          </a:xfrm>
        </p:spPr>
        <p:txBody>
          <a:bodyPr>
            <a:normAutofit/>
          </a:bodyPr>
          <a:lstStyle/>
          <a:p>
            <a:r>
              <a:rPr lang="cs-CZ" sz="2400" dirty="0" smtClean="0"/>
              <a:t>VYVĚŠOVÁNÍ </a:t>
            </a:r>
            <a:r>
              <a:rPr lang="cs-CZ" sz="2400" b="1" dirty="0" smtClean="0"/>
              <a:t>INFORMAČNÍCH LETÁKŮ</a:t>
            </a:r>
          </a:p>
          <a:p>
            <a:r>
              <a:rPr lang="cs-CZ" sz="2400" dirty="0" smtClean="0"/>
              <a:t>TVORBA </a:t>
            </a:r>
            <a:r>
              <a:rPr lang="cs-CZ" sz="2400" b="1" dirty="0" smtClean="0"/>
              <a:t>INFORMAČNÍCH BROŽUR PRO ČTENÁŘE</a:t>
            </a:r>
          </a:p>
          <a:p>
            <a:r>
              <a:rPr lang="cs-CZ" sz="2400" b="1" dirty="0" smtClean="0"/>
              <a:t>ČLÁNKY</a:t>
            </a:r>
            <a:r>
              <a:rPr lang="cs-CZ" sz="2400" dirty="0" smtClean="0"/>
              <a:t> O DĚNÍ V KNIHOVNĚ nejen V MĚSTSKÉM ZPRAVODAJI</a:t>
            </a:r>
          </a:p>
          <a:p>
            <a:r>
              <a:rPr lang="cs-CZ" sz="2400" dirty="0" smtClean="0"/>
              <a:t>OD ROKU 2016 NOVÉ </a:t>
            </a:r>
            <a:r>
              <a:rPr lang="cs-CZ" sz="2400" b="1" dirty="0" smtClean="0"/>
              <a:t>LOGO KNIHOVNY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889" y="4670453"/>
            <a:ext cx="2923404" cy="12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8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00" y="1828799"/>
            <a:ext cx="3074472" cy="3587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862" y="0"/>
            <a:ext cx="7773338" cy="1271451"/>
          </a:xfrm>
        </p:spPr>
        <p:txBody>
          <a:bodyPr/>
          <a:lstStyle/>
          <a:p>
            <a:r>
              <a:rPr lang="cs-CZ" b="1" dirty="0" smtClean="0">
                <a:solidFill>
                  <a:srgbClr val="660066"/>
                </a:solidFill>
              </a:rPr>
              <a:t>Webové stránky knihovny</a:t>
            </a:r>
            <a:endParaRPr lang="cs-CZ" b="1" dirty="0">
              <a:solidFill>
                <a:srgbClr val="660066"/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67" y="1079362"/>
            <a:ext cx="5391267" cy="5591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106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330" y="400594"/>
            <a:ext cx="7773338" cy="821324"/>
          </a:xfrm>
        </p:spPr>
        <p:txBody>
          <a:bodyPr/>
          <a:lstStyle/>
          <a:p>
            <a:r>
              <a:rPr lang="cs-CZ" b="1" dirty="0" err="1" smtClean="0">
                <a:solidFill>
                  <a:srgbClr val="660066"/>
                </a:solidFill>
              </a:rPr>
              <a:t>Facebookový</a:t>
            </a:r>
            <a:r>
              <a:rPr lang="cs-CZ" b="1" dirty="0" smtClean="0">
                <a:solidFill>
                  <a:srgbClr val="660066"/>
                </a:solidFill>
              </a:rPr>
              <a:t> profil </a:t>
            </a:r>
            <a:endParaRPr lang="cs-CZ" b="1" dirty="0">
              <a:solidFill>
                <a:srgbClr val="660066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433034"/>
            <a:ext cx="4346092" cy="25134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t="8107" r="-192" b="7020"/>
          <a:stretch/>
        </p:blipFill>
        <p:spPr>
          <a:xfrm>
            <a:off x="239947" y="1143541"/>
            <a:ext cx="4226565" cy="5466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779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862" y="278674"/>
            <a:ext cx="7773338" cy="812615"/>
          </a:xfrm>
        </p:spPr>
        <p:txBody>
          <a:bodyPr/>
          <a:lstStyle/>
          <a:p>
            <a:r>
              <a:rPr lang="cs-CZ" b="1" dirty="0" smtClean="0">
                <a:solidFill>
                  <a:srgbClr val="660066"/>
                </a:solidFill>
              </a:rPr>
              <a:t>Kulturní akce pro dospělé</a:t>
            </a:r>
            <a:endParaRPr lang="cs-CZ" b="1" dirty="0">
              <a:solidFill>
                <a:srgbClr val="660066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245661" y="1091289"/>
            <a:ext cx="8611736" cy="4699911"/>
          </a:xfrm>
        </p:spPr>
        <p:txBody>
          <a:bodyPr/>
          <a:lstStyle/>
          <a:p>
            <a:r>
              <a:rPr lang="cs-CZ" dirty="0" smtClean="0"/>
              <a:t>V roce 2016 bylo připraveno </a:t>
            </a:r>
            <a:r>
              <a:rPr lang="cs-CZ" b="1" dirty="0" smtClean="0"/>
              <a:t>15 besed a přednášek pro veřejnost</a:t>
            </a:r>
          </a:p>
          <a:p>
            <a:r>
              <a:rPr lang="cs-CZ" dirty="0" smtClean="0"/>
              <a:t>V letošním roce 2017 (doposud) připraveno </a:t>
            </a:r>
            <a:r>
              <a:rPr lang="cs-CZ" b="1" dirty="0" smtClean="0"/>
              <a:t>11 kulturních akcí pro návštěvníky knihovny</a:t>
            </a:r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3756" r="8323" b="12658"/>
          <a:stretch/>
        </p:blipFill>
        <p:spPr>
          <a:xfrm rot="5400000">
            <a:off x="638945" y="3503426"/>
            <a:ext cx="3762376" cy="2438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4" y="3048909"/>
            <a:ext cx="4049486" cy="3037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3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862" y="165463"/>
            <a:ext cx="7773338" cy="751655"/>
          </a:xfrm>
        </p:spPr>
        <p:txBody>
          <a:bodyPr/>
          <a:lstStyle/>
          <a:p>
            <a:r>
              <a:rPr lang="cs-CZ" b="1" dirty="0" smtClean="0">
                <a:solidFill>
                  <a:srgbClr val="660066"/>
                </a:solidFill>
              </a:rPr>
              <a:t>Cestopisné přednášky</a:t>
            </a:r>
            <a:endParaRPr lang="cs-CZ" b="1" dirty="0">
              <a:solidFill>
                <a:srgbClr val="660066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49611" y="4450079"/>
            <a:ext cx="4008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 smtClean="0"/>
              <a:t>Gruzie, Abcházie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 smtClean="0"/>
              <a:t>Japonsko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 smtClean="0"/>
              <a:t>Letem světem</a:t>
            </a:r>
            <a:endParaRPr lang="cs-CZ" sz="32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59" y="1011268"/>
            <a:ext cx="3640194" cy="2730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531" y="1024953"/>
            <a:ext cx="4032097" cy="3024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1" y="4026779"/>
            <a:ext cx="3294133" cy="247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916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ka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1332</TotalTime>
  <Words>503</Words>
  <Application>Microsoft Office PowerPoint</Application>
  <PresentationFormat>Předvádění na obrazovce (4:3)</PresentationFormat>
  <Paragraphs>97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</vt:lpstr>
      <vt:lpstr>Tw Cen MT</vt:lpstr>
      <vt:lpstr>Wingdings</vt:lpstr>
      <vt:lpstr>Kapka</vt:lpstr>
      <vt:lpstr>VÍTEJTE!</vt:lpstr>
      <vt:lpstr>Knihovna v datech</vt:lpstr>
      <vt:lpstr>NAŠE KNIHOVNA</vt:lpstr>
      <vt:lpstr>Česko zpívá koledy</vt:lpstr>
      <vt:lpstr>PROPAGACE KNIHOVNY</vt:lpstr>
      <vt:lpstr>Webové stránky knihovny</vt:lpstr>
      <vt:lpstr>Facebookový profil </vt:lpstr>
      <vt:lpstr>Kulturní akce pro dospělé</vt:lpstr>
      <vt:lpstr>Cestopisné přednášky</vt:lpstr>
      <vt:lpstr>Celostátní akce</vt:lpstr>
      <vt:lpstr>Spolupráce s místními spisovateli</vt:lpstr>
      <vt:lpstr>Netradiční akce  v knihovně</vt:lpstr>
      <vt:lpstr> Aprílový pátek v knihovně</vt:lpstr>
      <vt:lpstr>Meditace a sebepoznání</vt:lpstr>
      <vt:lpstr>Vánoční výstava</vt:lpstr>
      <vt:lpstr>Křest knihy jarmily pospíšilové</vt:lpstr>
      <vt:lpstr>Den poezie: mladí recitátoři</vt:lpstr>
      <vt:lpstr>Naučné besedy pro děti a mládež</vt:lpstr>
      <vt:lpstr>spolupráce s Mateřskými školami</vt:lpstr>
      <vt:lpstr>Mš němčice nad hanou </vt:lpstr>
      <vt:lpstr>Spolupráce se základními školami Zš němčice nad hanou</vt:lpstr>
      <vt:lpstr>Prezentace aplikace PowerPoint</vt:lpstr>
      <vt:lpstr>Zš němčice nad hanou besedy pro družiny</vt:lpstr>
      <vt:lpstr>Zš němčice nad hanou:  projekt „Už jsem čtenář – knížka pro prvňáčka“</vt:lpstr>
      <vt:lpstr>Zš Nezamyslice </vt:lpstr>
      <vt:lpstr>Zš klenovice na hané „Žil jsem jako kaskadér“</vt:lpstr>
      <vt:lpstr>PRÁCE S ILUSTRACEMI A VÝZNAMY SLOV tzv. kresbičky slovní zásoby</vt:lpstr>
      <vt:lpstr>Netradiční akce pro děti  „Překvap svého učitele“</vt:lpstr>
      <vt:lpstr>„tvořivý čtenář: kosprd a telecí“</vt:lpstr>
      <vt:lpstr>„soutěž o nejlepší komiks“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Vítáme Vás ve městě  Němčice nad Hanou!</dc:title>
  <dc:creator>Uživatel</dc:creator>
  <cp:lastModifiedBy>Uživatel</cp:lastModifiedBy>
  <cp:revision>80</cp:revision>
  <cp:lastPrinted>2017-08-17T08:45:20Z</cp:lastPrinted>
  <dcterms:created xsi:type="dcterms:W3CDTF">2017-06-07T08:24:01Z</dcterms:created>
  <dcterms:modified xsi:type="dcterms:W3CDTF">2017-08-27T18:46:34Z</dcterms:modified>
</cp:coreProperties>
</file>